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25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8" r:id="rId6"/>
    <p:sldId id="269" r:id="rId7"/>
    <p:sldId id="273" r:id="rId8"/>
    <p:sldId id="275" r:id="rId9"/>
    <p:sldId id="278" r:id="rId10"/>
    <p:sldId id="270" r:id="rId11"/>
    <p:sldId id="271" r:id="rId12"/>
    <p:sldId id="272" r:id="rId13"/>
    <p:sldId id="274" r:id="rId14"/>
    <p:sldId id="277" r:id="rId15"/>
    <p:sldId id="292" r:id="rId16"/>
    <p:sldId id="291" r:id="rId17"/>
    <p:sldId id="293" r:id="rId18"/>
    <p:sldId id="294" r:id="rId19"/>
    <p:sldId id="295" r:id="rId20"/>
    <p:sldId id="284" r:id="rId21"/>
    <p:sldId id="28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79" autoAdjust="0"/>
    <p:restoredTop sz="94660"/>
  </p:normalViewPr>
  <p:slideViewPr>
    <p:cSldViewPr snapToGrid="0">
      <p:cViewPr varScale="1">
        <p:scale>
          <a:sx n="68" d="100"/>
          <a:sy n="68" d="100"/>
        </p:scale>
        <p:origin x="8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D9B3-07E2-4034-BD9B-B94EBB59977B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8897-DDC5-4880-827E-6DC2D4981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663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D9B3-07E2-4034-BD9B-B94EBB59977B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8897-DDC5-4880-827E-6DC2D4981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366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D1D9B3-07E2-4034-BD9B-B94EBB59977B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B358897-DDC5-4880-827E-6DC2D4981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06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D9B3-07E2-4034-BD9B-B94EBB59977B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8897-DDC5-4880-827E-6DC2D4981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363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D9B3-07E2-4034-BD9B-B94EBB59977B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8897-DDC5-4880-827E-6DC2D4981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855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D9B3-07E2-4034-BD9B-B94EBB59977B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8897-DDC5-4880-827E-6DC2D4981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030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D9B3-07E2-4034-BD9B-B94EBB59977B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8897-DDC5-4880-827E-6DC2D4981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D9B3-07E2-4034-BD9B-B94EBB59977B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8897-DDC5-4880-827E-6DC2D4981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70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D9B3-07E2-4034-BD9B-B94EBB59977B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8897-DDC5-4880-827E-6DC2D4981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20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D9B3-07E2-4034-BD9B-B94EBB59977B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8897-DDC5-4880-827E-6DC2D4981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568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F6D1D9B3-07E2-4034-BD9B-B94EBB59977B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6B358897-DDC5-4880-827E-6DC2D4981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7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F6D1D9B3-07E2-4034-BD9B-B94EBB59977B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B358897-DDC5-4880-827E-6DC2D4981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5088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8329" y="680564"/>
            <a:ext cx="11436626" cy="3339545"/>
          </a:xfrm>
        </p:spPr>
        <p:txBody>
          <a:bodyPr>
            <a:normAutofit/>
          </a:bodyPr>
          <a:lstStyle/>
          <a:p>
            <a:r>
              <a:rPr lang="en-US" sz="4800" b="1" dirty="0">
                <a:ln w="2857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OFFERS THE FOLLOWING </a:t>
            </a:r>
            <a:r>
              <a:rPr lang="en-US" sz="8000" b="1" dirty="0">
                <a:solidFill>
                  <a:srgbClr val="FFFF00"/>
                </a:solidFill>
                <a:latin typeface="Wingdings" panose="05000000000000000000" pitchFamily="2" charset="2"/>
              </a:rPr>
              <a:t>F</a:t>
            </a:r>
            <a:r>
              <a:rPr lang="en-US" sz="4800" b="1" dirty="0">
                <a:solidFill>
                  <a:srgbClr val="FFFF00"/>
                </a:solidFill>
                <a:latin typeface="Arial Black" panose="020B0A04020102020204" pitchFamily="34" charset="0"/>
              </a:rPr>
              <a:t>  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435" y="92420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TECHNICAL COURSES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286" y="1192696"/>
            <a:ext cx="11739184" cy="5665304"/>
          </a:xfr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>
            <a:normAutofit fontScale="55000" lnSpcReduction="20000"/>
          </a:bodyPr>
          <a:lstStyle/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000" kern="1400" dirty="0">
                <a:ln>
                  <a:noFill/>
                </a:ln>
                <a:solidFill>
                  <a:schemeClr val="bg1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26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4500" b="1" kern="1400" dirty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</a:rPr>
              <a:t>ELECTRICAL INSTALLATION &amp; SOLAR TECHNOLOGY</a:t>
            </a:r>
            <a:endParaRPr lang="en-US" sz="4500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4500" b="1" kern="1400" dirty="0">
                <a:solidFill>
                  <a:schemeClr val="bg1"/>
                </a:solidFill>
                <a:latin typeface="Palatino Linotype" panose="02040502050505030304" pitchFamily="18" charset="0"/>
              </a:rPr>
              <a:t>LIGHT</a:t>
            </a:r>
            <a:r>
              <a:rPr lang="en-US" sz="4500" b="1" kern="1400" dirty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</a:rPr>
              <a:t>  VEHICLE MECHANIC</a:t>
            </a:r>
            <a:endParaRPr lang="en-US" sz="4500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4500" b="1" kern="1400" dirty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</a:rPr>
              <a:t>HAIRDRESSING AND BEAUTY THERAPY</a:t>
            </a:r>
            <a:endParaRPr lang="en-US" sz="4500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4500" b="1" kern="1400" dirty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</a:rPr>
              <a:t>CARPENTRY AND JOINERY</a:t>
            </a:r>
            <a:endParaRPr lang="en-US" sz="4500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4500" b="1" kern="1400" dirty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</a:rPr>
              <a:t>PLUMBING AND PIPE FITTING</a:t>
            </a:r>
            <a:endParaRPr lang="en-US" sz="4500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4500" b="1" kern="1400" dirty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</a:rPr>
              <a:t>BUILDING TECHNOLOGY (MASONRY)</a:t>
            </a:r>
            <a:endParaRPr lang="en-US" sz="4500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4500" b="1" kern="1400" dirty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</a:rPr>
              <a:t>TAILORING AND DRESSMAKING</a:t>
            </a:r>
            <a:endParaRPr lang="en-US" sz="4500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4500" b="1" kern="1400" dirty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</a:rPr>
              <a:t>FOOD AND BEVERAGE PRODUCTION AND SERVICE</a:t>
            </a:r>
            <a:endParaRPr lang="en-US" sz="4500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4500" b="1" kern="1400" dirty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</a:rPr>
              <a:t>COMPUTER STUDIES</a:t>
            </a:r>
            <a:endParaRPr lang="en-US" sz="4500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4500" b="1" kern="1400" dirty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</a:rPr>
              <a:t>WELDING &amp; FABRICATION</a:t>
            </a:r>
            <a:endParaRPr lang="en-US" sz="4500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45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4500" b="1" kern="1400" dirty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</a:rPr>
              <a:t>PAINTING &amp; SIGN WRITING</a:t>
            </a:r>
            <a:endParaRPr lang="en-US" sz="4500" b="1" kern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marR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500" b="1" kern="1400" dirty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</a:rPr>
              <a:t>REFRIGERATION AND AIRCONDITIONING</a:t>
            </a: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3300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US" sz="1800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5" y="179594"/>
            <a:ext cx="11261035" cy="1325563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BUSINESS AND SOCIAL STUDIES COURSES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5157"/>
            <a:ext cx="10515600" cy="5173249"/>
          </a:xfrm>
          <a:noFill/>
        </p:spPr>
        <p:txBody>
          <a:bodyPr>
            <a:normAutofit/>
          </a:bodyPr>
          <a:lstStyle/>
          <a:p>
            <a:pPr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6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Accounting </a:t>
            </a:r>
            <a:endParaRPr lang="en-US" sz="36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6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Business Management</a:t>
            </a:r>
            <a:endParaRPr lang="en-US" sz="36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6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ATD and CPA</a:t>
            </a:r>
            <a:endParaRPr lang="en-US" sz="36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6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Storekeeping</a:t>
            </a:r>
            <a:endParaRPr lang="en-US" sz="36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6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Secretarial</a:t>
            </a:r>
            <a:endParaRPr lang="en-US" sz="36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6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HR Management</a:t>
            </a:r>
          </a:p>
          <a:p>
            <a:pPr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6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ECDE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bg2">
                <a:lumMod val="7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79" y="365125"/>
            <a:ext cx="11746523" cy="1325563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Arial Rounded MT Bold" panose="020F0704030504030204" pitchFamily="34" charset="0"/>
              </a:rPr>
              <a:t>THE INSTITUTION OFFERS ITS EXAMS THROUGH THE FOLLOWING EXAMINATION BODIES:-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28393"/>
          </a:xfrm>
        </p:spPr>
        <p:txBody>
          <a:bodyPr>
            <a:normAutofit lnSpcReduction="10000"/>
          </a:bodyPr>
          <a:lstStyle/>
          <a:p>
            <a:r>
              <a:rPr lang="en-US" sz="4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KNEC</a:t>
            </a:r>
          </a:p>
          <a:p>
            <a:r>
              <a:rPr lang="en-US" sz="4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NITA</a:t>
            </a:r>
          </a:p>
          <a:p>
            <a:r>
              <a:rPr lang="en-US" sz="4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KASNEB</a:t>
            </a:r>
          </a:p>
          <a:p>
            <a:r>
              <a:rPr lang="en-US" sz="4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ICM</a:t>
            </a:r>
          </a:p>
          <a:p>
            <a:r>
              <a:rPr lang="en-US" sz="4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ABMA</a:t>
            </a:r>
          </a:p>
          <a:p>
            <a:r>
              <a:rPr lang="en-US" sz="4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KVTCEB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341" y="113262"/>
            <a:ext cx="11559868" cy="695121"/>
          </a:xfrm>
        </p:spPr>
        <p:txBody>
          <a:bodyPr>
            <a:noAutofit/>
          </a:bodyPr>
          <a:lstStyle/>
          <a:p>
            <a:r>
              <a:rPr lang="en-US" sz="4000" b="1" kern="14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ELECTRICAL ENGINEERING DEPARTMENT</a:t>
            </a:r>
            <a:endParaRPr lang="en-US" sz="4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73106" y="1258697"/>
            <a:ext cx="11016529" cy="5486041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Arial Rounded MT Bold" panose="020F0704030504030204" pitchFamily="34" charset="0"/>
              </a:rPr>
              <a:t>GRADE TEST III, II, AND I </a:t>
            </a:r>
            <a:r>
              <a:rPr lang="en-US" sz="4000" dirty="0">
                <a:latin typeface="Arial Rounded MT Bold" panose="020F0704030504030204" pitchFamily="34" charset="0"/>
              </a:rPr>
              <a:t>- </a:t>
            </a:r>
            <a:r>
              <a:rPr lang="en-US" sz="4000" dirty="0">
                <a:latin typeface="Century Gothic" panose="020B0502020202020204" pitchFamily="34" charset="0"/>
              </a:rPr>
              <a:t>IN ELECTRICAL INSTALLATION AND SOLAR TECHNOLOGY</a:t>
            </a:r>
          </a:p>
          <a:p>
            <a:r>
              <a:rPr lang="en-US" sz="40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ARTISAN CERTIFICATE </a:t>
            </a:r>
            <a:r>
              <a:rPr lang="en-US" sz="4000" dirty="0">
                <a:latin typeface="Century Gothic" panose="020B0502020202020204" pitchFamily="34" charset="0"/>
              </a:rPr>
              <a:t>- IN ELECTRICAL INSTALLATION </a:t>
            </a:r>
          </a:p>
          <a:p>
            <a:r>
              <a:rPr lang="en-US" sz="40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CRAFT CERTIFICATE </a:t>
            </a:r>
            <a:r>
              <a:rPr lang="en-US" sz="4000" dirty="0">
                <a:latin typeface="Century Gothic" panose="020B0502020202020204" pitchFamily="34" charset="0"/>
              </a:rPr>
              <a:t>- IN ELECTRICAL &amp; ELECTRONICS ENGINEERING (POWER) MODULES ONE AND TWO.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522" y="113261"/>
            <a:ext cx="10843105" cy="1198703"/>
          </a:xfrm>
        </p:spPr>
        <p:txBody>
          <a:bodyPr>
            <a:normAutofit/>
          </a:bodyPr>
          <a:lstStyle/>
          <a:p>
            <a:pPr algn="ctr"/>
            <a:r>
              <a:rPr lang="en-US" sz="4000" b="1" kern="14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MECHANICAL ENGINEERING DEPARTMENT</a:t>
            </a:r>
            <a:endParaRPr lang="en-US" sz="4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47186" y="1173177"/>
            <a:ext cx="11512291" cy="5439658"/>
          </a:xfrm>
        </p:spPr>
        <p:txBody>
          <a:bodyPr>
            <a:normAutofit fontScale="92500"/>
          </a:bodyPr>
          <a:lstStyle/>
          <a:p>
            <a:r>
              <a:rPr lang="en-US" sz="3900" dirty="0">
                <a:solidFill>
                  <a:schemeClr val="accent6">
                    <a:lumMod val="50000"/>
                  </a:schemeClr>
                </a:solidFill>
              </a:rPr>
              <a:t>ARTISAN CERTIFICATE - IN MOTOR VEHICLE MECHANICS</a:t>
            </a:r>
          </a:p>
          <a:p>
            <a:r>
              <a:rPr lang="en-US" sz="3900" dirty="0">
                <a:solidFill>
                  <a:schemeClr val="accent6">
                    <a:lumMod val="50000"/>
                  </a:schemeClr>
                </a:solidFill>
              </a:rPr>
              <a:t>CRAFT CERTIFICATE </a:t>
            </a:r>
            <a:r>
              <a:rPr lang="en-US" sz="3900" dirty="0"/>
              <a:t>- IN AUTOMOTIVE ENGINEERING MODULES ONE AND TWO.</a:t>
            </a:r>
          </a:p>
          <a:p>
            <a:pPr marL="0" indent="0">
              <a:buNone/>
            </a:pPr>
            <a:r>
              <a:rPr lang="en-US" sz="3900" dirty="0">
                <a:solidFill>
                  <a:schemeClr val="accent6">
                    <a:lumMod val="50000"/>
                  </a:schemeClr>
                </a:solidFill>
              </a:rPr>
              <a:t>GRADE TEST III,II AND I </a:t>
            </a:r>
            <a:r>
              <a:rPr lang="en-US" sz="3900" dirty="0">
                <a:solidFill>
                  <a:srgbClr val="FFFF00"/>
                </a:solidFill>
              </a:rPr>
              <a:t>IN-</a:t>
            </a:r>
          </a:p>
          <a:p>
            <a:r>
              <a:rPr lang="en-US" sz="3900" dirty="0"/>
              <a:t>LIGHT VEHICLE MECHANICS</a:t>
            </a:r>
          </a:p>
          <a:p>
            <a:r>
              <a:rPr lang="en-US" sz="3900" dirty="0"/>
              <a:t>PLANT MECHANICS</a:t>
            </a:r>
          </a:p>
          <a:p>
            <a:r>
              <a:rPr lang="en-US" sz="3900" dirty="0"/>
              <a:t>MOTOR VEHICLE ELECTRICIAN</a:t>
            </a:r>
          </a:p>
          <a:p>
            <a:r>
              <a:rPr lang="en-US" sz="3900" dirty="0"/>
              <a:t>WELDING AND FABRICATION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530" y="41169"/>
            <a:ext cx="11887200" cy="1920153"/>
          </a:xfrm>
        </p:spPr>
        <p:txBody>
          <a:bodyPr>
            <a:normAutofit fontScale="90000"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5400" b="1" kern="14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BUILDING TECHNOLOGY (MASONRY)</a:t>
            </a:r>
            <a:endParaRPr lang="en-US" sz="5400" kern="140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47187" y="1867504"/>
            <a:ext cx="11021961" cy="4838096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C000"/>
                </a:solidFill>
              </a:rPr>
              <a:t>ARTISAN CERTIFICATE -</a:t>
            </a:r>
            <a:r>
              <a:rPr lang="en-US" sz="4400" dirty="0"/>
              <a:t>IN MASONRY</a:t>
            </a:r>
          </a:p>
          <a:p>
            <a:r>
              <a:rPr lang="en-US" sz="4400" dirty="0">
                <a:solidFill>
                  <a:srgbClr val="FFC000"/>
                </a:solidFill>
              </a:rPr>
              <a:t>CRAFT CERTIFICATE -</a:t>
            </a:r>
            <a:r>
              <a:rPr lang="en-US" sz="4400" dirty="0"/>
              <a:t> IN BUILDING TECHNOLOGY (CONSTRUCTION TECHNOLOGY)</a:t>
            </a:r>
          </a:p>
          <a:p>
            <a:r>
              <a:rPr lang="en-US" sz="4400" dirty="0">
                <a:solidFill>
                  <a:srgbClr val="FFC000"/>
                </a:solidFill>
              </a:rPr>
              <a:t>GRADE TEST III, II AND I-</a:t>
            </a:r>
            <a:r>
              <a:rPr lang="en-US" sz="4400" dirty="0"/>
              <a:t> IN MASONRY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295" y="350885"/>
            <a:ext cx="11265173" cy="695121"/>
          </a:xfrm>
        </p:spPr>
        <p:txBody>
          <a:bodyPr>
            <a:no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b="1" kern="14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FOOD AND BEVERAGE PRODUCTION AND SERVICE</a:t>
            </a:r>
            <a:endParaRPr lang="en-US" sz="3600" kern="140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47187" y="1173177"/>
            <a:ext cx="11265173" cy="5479414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6">
                    <a:lumMod val="50000"/>
                  </a:schemeClr>
                </a:solidFill>
              </a:rPr>
              <a:t>Artisan Certificate in </a:t>
            </a:r>
            <a:r>
              <a:rPr lang="en-US" sz="5400" dirty="0">
                <a:solidFill>
                  <a:srgbClr val="0070C0"/>
                </a:solidFill>
              </a:rPr>
              <a:t>-</a:t>
            </a:r>
            <a:r>
              <a:rPr lang="en-US" sz="5400" kern="140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Food and Beverage Production and Service </a:t>
            </a:r>
          </a:p>
          <a:p>
            <a:r>
              <a:rPr lang="en-US" sz="5400" dirty="0"/>
              <a:t>Craft Certificate In -</a:t>
            </a:r>
            <a:r>
              <a:rPr lang="en-US" sz="5400" kern="140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Food and Beverage Production and Service</a:t>
            </a:r>
          </a:p>
          <a:p>
            <a:r>
              <a:rPr lang="en-US" sz="5400" kern="1400" dirty="0">
                <a:latin typeface="Palatino Linotype" panose="02040502050505030304" pitchFamily="18" charset="0"/>
              </a:rPr>
              <a:t>Grade Test Certificate in </a:t>
            </a:r>
            <a:r>
              <a:rPr lang="en-US" sz="5400" kern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- </a:t>
            </a:r>
            <a:r>
              <a:rPr lang="en-US" sz="5400" kern="140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Food and Beverage Production and Service</a:t>
            </a:r>
            <a:endParaRPr lang="en-US" sz="5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86" y="41169"/>
            <a:ext cx="11458428" cy="488917"/>
          </a:xfrm>
        </p:spPr>
        <p:txBody>
          <a:bodyPr>
            <a:no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b="1" kern="1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anose="04090605060D06020702" pitchFamily="82" charset="0"/>
              </a:rPr>
              <a:t>INFORMATION &amp; COMMUNICATION TECHNOLOGY</a:t>
            </a:r>
            <a:endParaRPr lang="en-US" sz="3200" kern="140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okerman" panose="04090605060D06020702" pitchFamily="82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781288"/>
              </p:ext>
            </p:extLst>
          </p:nvPr>
        </p:nvGraphicFramePr>
        <p:xfrm>
          <a:off x="0" y="530087"/>
          <a:ext cx="12191999" cy="63333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81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0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3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18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COURSE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PARTICULARS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REQUIREMENTS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51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APPLICATION PACKAGES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4,000/= Inclusive Of An Admission Fee Of 200/=	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Minimum Payment On Admission 3,000/=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Duration -3 Months,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2 Hours. Daily  From Monday To Friday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</a:rPr>
                        <a:t>Text Book @ 500/=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</a:rPr>
                        <a:t>Flash Disk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48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COMPUTER MAINTENANCE</a:t>
                      </a:r>
                      <a:endParaRPr lang="en-US" sz="2800" b="1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15,000/= Inclusive Of An Admission Fee Of  500/=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Minimum Payments On Admission 5,000/= 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Duration – 6 months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</a:rPr>
                        <a:t>2 Exercise Books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</a:rPr>
                        <a:t>1 File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</a:rPr>
                        <a:t>Copies Of ‘O’ Level Certificates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</a:rPr>
                        <a:t>Software CD/DVDs @ 700/=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</a:rPr>
                        <a:t>ID Card @ 200/=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63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CCTV INSTALLATION AND MAINTENANCE </a:t>
                      </a:r>
                      <a:endParaRPr lang="en-US" sz="2400" b="1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10,000/= Inclusive Of An Admission Fee Of  500/=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Minimum Payments On Admission 5,000=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Duration – 3 months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2 hours daily from Monday to Friday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</a:rPr>
                        <a:t>Copies Of ‘O’ Level Certificates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</a:rPr>
                        <a:t>ID Card @ 200/=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</a:rPr>
                        <a:t>1 Exercise Book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</a:rPr>
                        <a:t>1 File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36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GRAPHICS 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Corel Draw For 2 Weeks        @ 1,500/=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MS Publisher For 2 Weeks      @ 1,500/=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Email / Internet For 1 Week   @ 1,000/=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</a:rPr>
                        <a:t>Holder of Certificate in Computer Applications. 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36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CISCO</a:t>
                      </a:r>
                    </a:p>
                  </a:txBody>
                  <a:tcPr marL="34925" marR="34925" marT="34925" marB="349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ESSENTIALS 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Copies Of ‘O’ Level Certificates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Software CD/DVDs @ 700/=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ID Card @ 200/=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1276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CRAFT IN ICT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 and above in KCSE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Copies Of ‘O’ Level Certificates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Software CD/DVDs @ 700/=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 Card @ 200/=</a:t>
                      </a: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37871862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027" y="113262"/>
            <a:ext cx="10515600" cy="1410738"/>
          </a:xfrm>
        </p:spPr>
        <p:txBody>
          <a:bodyPr>
            <a:normAutofit/>
          </a:bodyPr>
          <a:lstStyle/>
          <a:p>
            <a:pPr algn="ctr"/>
            <a:r>
              <a:rPr lang="en-US" sz="4800" b="1" kern="14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Rockwell Extra Bold" panose="02060903040505020403" pitchFamily="18" charset="0"/>
              </a:rPr>
              <a:t>HAIR DRESSING AND BEAUTY THERAPY</a:t>
            </a:r>
            <a:endParaRPr lang="en-US" sz="4800" dirty="0">
              <a:solidFill>
                <a:schemeClr val="accent6">
                  <a:lumMod val="50000"/>
                </a:schemeClr>
              </a:solidFill>
              <a:latin typeface="Rockwell Extra Bold" panose="02060903040505020403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45774" y="1828800"/>
            <a:ext cx="11847443" cy="491593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accent6">
                    <a:lumMod val="50000"/>
                  </a:schemeClr>
                </a:solidFill>
              </a:rPr>
              <a:t>Artisan Certificate- </a:t>
            </a:r>
            <a:r>
              <a:rPr lang="en-US" sz="4800" dirty="0"/>
              <a:t>in Hair Dressing &amp; Beauty Therapy Level One and Two.</a:t>
            </a:r>
          </a:p>
          <a:p>
            <a:pPr marL="0" indent="0">
              <a:buNone/>
            </a:pPr>
            <a:r>
              <a:rPr lang="en-US" sz="4800" dirty="0">
                <a:solidFill>
                  <a:schemeClr val="accent6">
                    <a:lumMod val="50000"/>
                  </a:schemeClr>
                </a:solidFill>
              </a:rPr>
              <a:t>Grade Test III,II And I </a:t>
            </a:r>
          </a:p>
          <a:p>
            <a:r>
              <a:rPr lang="en-US" sz="4800" dirty="0"/>
              <a:t>Hair Dressing</a:t>
            </a:r>
          </a:p>
          <a:p>
            <a:r>
              <a:rPr lang="en-US" sz="4800" dirty="0"/>
              <a:t>Beauty Therapy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530" y="113261"/>
            <a:ext cx="11622157" cy="1490252"/>
          </a:xfrm>
        </p:spPr>
        <p:txBody>
          <a:bodyPr>
            <a:normAutofit/>
          </a:bodyPr>
          <a:lstStyle/>
          <a:p>
            <a:pPr algn="ctr"/>
            <a:r>
              <a:rPr lang="en-US" sz="6000" b="1" kern="14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CARPENTRY AND JOINERY</a:t>
            </a:r>
            <a:endParaRPr lang="en-US" sz="6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 Extra Bold" panose="02060903040505020403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98782" y="2163952"/>
            <a:ext cx="11794435" cy="4306955"/>
          </a:xfrm>
        </p:spPr>
        <p:txBody>
          <a:bodyPr>
            <a:normAutofit/>
          </a:bodyPr>
          <a:lstStyle/>
          <a:p>
            <a:r>
              <a:rPr lang="en-US" sz="6000" b="1" dirty="0"/>
              <a:t>Artisan Certificate in </a:t>
            </a:r>
            <a:r>
              <a:rPr lang="en-US" sz="6000" dirty="0"/>
              <a:t>-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Carpentry and Joinery</a:t>
            </a:r>
            <a:endParaRPr lang="en-US" sz="6000" dirty="0"/>
          </a:p>
          <a:p>
            <a:r>
              <a:rPr lang="en-US" sz="6000" b="1" kern="1400" dirty="0">
                <a:ln>
                  <a:noFill/>
                </a:ln>
                <a:effectLst/>
                <a:latin typeface="Palatino Linotype" panose="02040502050505030304" pitchFamily="18" charset="0"/>
              </a:rPr>
              <a:t>Grade Test III,II and I in 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- Carpentry and Joinery</a:t>
            </a:r>
            <a:endParaRPr lang="en-US" sz="6000" dirty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70" y="348179"/>
            <a:ext cx="11555895" cy="1838430"/>
          </a:xfrm>
        </p:spPr>
        <p:txBody>
          <a:bodyPr>
            <a:normAutofit/>
          </a:bodyPr>
          <a:lstStyle/>
          <a:p>
            <a:pPr algn="ctr"/>
            <a:r>
              <a:rPr lang="en-US" sz="4800" b="1" kern="14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PLUMBING AND PIPE FITTING COURSE</a:t>
            </a:r>
            <a:endParaRPr lang="en-US" sz="4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 Extra Bold" panose="02060903040505020403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238540" y="2013109"/>
            <a:ext cx="11436626" cy="4496711"/>
          </a:xfrm>
        </p:spPr>
        <p:txBody>
          <a:bodyPr>
            <a:normAutofit/>
          </a:bodyPr>
          <a:lstStyle/>
          <a:p>
            <a:r>
              <a:rPr lang="en-US" sz="4800" dirty="0"/>
              <a:t>ARTISAN CERTIFICATE IN - PLUMBING</a:t>
            </a:r>
          </a:p>
          <a:p>
            <a:pPr marL="0" indent="0">
              <a:buNone/>
            </a:pPr>
            <a:endParaRPr lang="en-US" sz="4800" dirty="0"/>
          </a:p>
          <a:p>
            <a:r>
              <a:rPr lang="en-US" sz="5400" dirty="0"/>
              <a:t>GRADE TEST III, II AND I -  IN PLUMBING AND PIPE FITTING</a:t>
            </a:r>
          </a:p>
          <a:p>
            <a:endParaRPr lang="en-US" sz="4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83" y="113262"/>
            <a:ext cx="11608904" cy="150739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kern="14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TAILORING AND DRESSMAKING</a:t>
            </a:r>
            <a:br>
              <a:rPr lang="en-US" sz="5400" b="1" kern="14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</a:br>
            <a:r>
              <a:rPr lang="en-US" sz="5400" b="1" kern="14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FASHION AND DESIGN</a:t>
            </a:r>
            <a:endParaRPr lang="en-US" sz="5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 Extra Bold" panose="02060903040505020403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23461" y="1868557"/>
            <a:ext cx="10906539" cy="47834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b="1" kern="1400" dirty="0">
                <a:solidFill>
                  <a:schemeClr val="accent6">
                    <a:lumMod val="50000"/>
                  </a:schemeClr>
                </a:solidFill>
                <a:latin typeface="Palatino Linotype" panose="02040502050505030304" pitchFamily="18" charset="0"/>
              </a:rPr>
              <a:t>ARTISAN CERTIFICATE -</a:t>
            </a:r>
            <a:r>
              <a:rPr lang="en-US" sz="5400" b="1" kern="1400" dirty="0">
                <a:latin typeface="Palatino Linotype" panose="02040502050505030304" pitchFamily="18" charset="0"/>
              </a:rPr>
              <a:t>IN</a:t>
            </a:r>
            <a:r>
              <a:rPr lang="en-US" sz="5400" b="1" kern="1400" dirty="0">
                <a:solidFill>
                  <a:schemeClr val="accent6">
                    <a:lumMod val="50000"/>
                  </a:schemeClr>
                </a:solidFill>
                <a:latin typeface="Palatino Linotype" panose="02040502050505030304" pitchFamily="18" charset="0"/>
              </a:rPr>
              <a:t>  	</a:t>
            </a:r>
            <a:r>
              <a:rPr lang="en-US" sz="5400" b="1" kern="1400" dirty="0">
                <a:latin typeface="Palatino Linotype" panose="02040502050505030304" pitchFamily="18" charset="0"/>
              </a:rPr>
              <a:t>GARMENT MAKING</a:t>
            </a:r>
          </a:p>
          <a:p>
            <a:pPr marL="0" indent="0">
              <a:buNone/>
            </a:pPr>
            <a:r>
              <a:rPr lang="en-US" sz="5400" b="1" kern="1400" dirty="0">
                <a:solidFill>
                  <a:schemeClr val="accent6">
                    <a:lumMod val="50000"/>
                  </a:schemeClr>
                </a:solidFill>
                <a:latin typeface="Palatino Linotype" panose="02040502050505030304" pitchFamily="18" charset="0"/>
              </a:rPr>
              <a:t>GRADE TEST III,II AND I </a:t>
            </a:r>
            <a:r>
              <a:rPr lang="en-US" sz="5400" b="1" kern="1400" dirty="0">
                <a:solidFill>
                  <a:srgbClr val="00B0F0"/>
                </a:solidFill>
                <a:latin typeface="Palatino Linotype" panose="02040502050505030304" pitchFamily="18" charset="0"/>
              </a:rPr>
              <a:t>-</a:t>
            </a:r>
            <a:r>
              <a:rPr lang="en-US" sz="5400" b="1" kern="1400" dirty="0">
                <a:latin typeface="Palatino Linotype" panose="02040502050505030304" pitchFamily="18" charset="0"/>
              </a:rPr>
              <a:t>IN</a:t>
            </a:r>
          </a:p>
          <a:p>
            <a:pPr lvl="2"/>
            <a:r>
              <a:rPr lang="en-US" sz="5000" b="1" kern="1400" dirty="0">
                <a:ln>
                  <a:noFill/>
                </a:ln>
                <a:effectLst/>
                <a:latin typeface="Palatino Linotype" panose="02040502050505030304" pitchFamily="18" charset="0"/>
              </a:rPr>
              <a:t>DRESS MAKING </a:t>
            </a:r>
            <a:endParaRPr lang="en-US" sz="5000" b="1" kern="1400" dirty="0">
              <a:latin typeface="Palatino Linotype" panose="02040502050505030304" pitchFamily="18" charset="0"/>
            </a:endParaRPr>
          </a:p>
          <a:p>
            <a:pPr lvl="2"/>
            <a:r>
              <a:rPr lang="en-US" sz="5000" b="1" kern="1400" dirty="0">
                <a:ln>
                  <a:noFill/>
                </a:ln>
                <a:effectLst/>
                <a:latin typeface="Palatino Linotype" panose="02040502050505030304" pitchFamily="18" charset="0"/>
              </a:rPr>
              <a:t>TAILORING</a:t>
            </a:r>
            <a:endParaRPr lang="en-US" sz="5000" dirty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187" y="136411"/>
            <a:ext cx="10515600" cy="1484243"/>
          </a:xfrm>
        </p:spPr>
        <p:txBody>
          <a:bodyPr>
            <a:noAutofit/>
          </a:bodyPr>
          <a:lstStyle/>
          <a:p>
            <a:pPr algn="ctr"/>
            <a:r>
              <a:rPr lang="en-US" sz="5400" b="1" u="sng" kern="14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PAINTING &amp; SIGN WRITING COURSE</a:t>
            </a:r>
            <a:endParaRPr lang="en-US" sz="5400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 Extra Bold" panose="02060903040505020403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47187" y="1755914"/>
            <a:ext cx="11233996" cy="4965675"/>
          </a:xfrm>
        </p:spPr>
        <p:txBody>
          <a:bodyPr>
            <a:normAutofit lnSpcReduction="10000"/>
          </a:bodyPr>
          <a:lstStyle/>
          <a:p>
            <a:r>
              <a:rPr lang="en-US" sz="6600" b="1" dirty="0">
                <a:solidFill>
                  <a:schemeClr val="accent6">
                    <a:lumMod val="50000"/>
                  </a:schemeClr>
                </a:solidFill>
                <a:latin typeface="Bahnschrift SemiBold SemiConden" panose="020B0502040204020203" pitchFamily="34" charset="0"/>
              </a:rPr>
              <a:t>ARTISAN CERTIFICATE </a:t>
            </a:r>
            <a:r>
              <a:rPr lang="en-US" sz="6600" b="1" dirty="0">
                <a:latin typeface="Bahnschrift SemiBold SemiConden" panose="020B0502040204020203" pitchFamily="34" charset="0"/>
              </a:rPr>
              <a:t>IN SIGN WRITING AND PAINTING</a:t>
            </a:r>
          </a:p>
          <a:p>
            <a:r>
              <a:rPr lang="en-US" sz="6600" b="1" dirty="0">
                <a:solidFill>
                  <a:schemeClr val="accent6">
                    <a:lumMod val="50000"/>
                  </a:schemeClr>
                </a:solidFill>
                <a:latin typeface="Bahnschrift SemiBold SemiConden" panose="020B0502040204020203" pitchFamily="34" charset="0"/>
              </a:rPr>
              <a:t>GRADE TEST III,II AND I-</a:t>
            </a:r>
            <a:r>
              <a:rPr lang="en-US" sz="6600" b="1" dirty="0">
                <a:latin typeface="Bahnschrift SemiBold SemiConden" panose="020B0502040204020203" pitchFamily="34" charset="0"/>
              </a:rPr>
              <a:t>IN</a:t>
            </a:r>
            <a:r>
              <a:rPr lang="en-US" sz="6600" b="1" dirty="0">
                <a:solidFill>
                  <a:schemeClr val="accent6">
                    <a:lumMod val="50000"/>
                  </a:schemeClr>
                </a:solidFill>
                <a:latin typeface="Bahnschrift SemiBold SemiConden" panose="020B0502040204020203" pitchFamily="34" charset="0"/>
              </a:rPr>
              <a:t> 	</a:t>
            </a:r>
            <a:r>
              <a:rPr lang="en-US" sz="6600" b="1" kern="1400" dirty="0">
                <a:latin typeface="Bahnschrift SemiBold SemiConden" panose="020B0502040204020203" pitchFamily="34" charset="0"/>
              </a:rPr>
              <a:t>PAINTING </a:t>
            </a:r>
          </a:p>
          <a:p>
            <a:pPr marL="0" indent="0">
              <a:buNone/>
            </a:pPr>
            <a:r>
              <a:rPr lang="en-US" sz="6600" b="1" kern="1400" dirty="0">
                <a:latin typeface="Bahnschrift SemiBold SemiConden" panose="020B0502040204020203" pitchFamily="34" charset="0"/>
              </a:rPr>
              <a:t>  	AND DECORATION</a:t>
            </a:r>
            <a:endParaRPr lang="en-US" sz="6600" b="1" dirty="0">
              <a:latin typeface="Bahnschrift SemiBold SemiConden" panose="020B0502040204020203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3610147"/>
              </p:ext>
            </p:extLst>
          </p:nvPr>
        </p:nvGraphicFramePr>
        <p:xfrm>
          <a:off x="92765" y="839734"/>
          <a:ext cx="12006470" cy="59056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9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16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4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8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49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VOTE HEAD: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TERM 1: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TERM II: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TERM III: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TOTAL: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9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Admission fee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500.00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-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-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500.00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9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Tuition fees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11,000.00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11,000.00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11,000.00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33,000.00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9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Caution money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1,000.00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-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-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1,000.00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9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Development fee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600.00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600.00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600.00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1,800.00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9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Examination fee</a:t>
                      </a:r>
                      <a:endParaRPr lang="en-US" sz="2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500.00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500.00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500.00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1,500.00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49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Computer fee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500.00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500.00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500.00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1,500.00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49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Activity fee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300.00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900.00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49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Medical fee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200.00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600.00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49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Tools replacement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900.00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013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Training material fee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3,000.00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3,000.00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3,000.00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9,000.00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49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Total: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17,900.00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16,400.00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16,400.00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50,700.00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00" marR="6270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92765" y="8737"/>
            <a:ext cx="1200647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CRAFT MODULE ONE FEES STRUCTURE </a:t>
            </a:r>
          </a:p>
        </p:txBody>
      </p:sp>
    </p:spTree>
    <p:extLst>
      <p:ext uri="{BB962C8B-B14F-4D97-AF65-F5344CB8AC3E}">
        <p14:creationId xmlns:p14="http://schemas.microsoft.com/office/powerpoint/2010/main" val="1084431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0" y="39756"/>
            <a:ext cx="1219200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</a:rPr>
              <a:t>ARTISAN 1</a:t>
            </a:r>
            <a:r>
              <a:rPr lang="en-US" sz="7200" b="1" baseline="30000" dirty="0">
                <a:solidFill>
                  <a:schemeClr val="bg1"/>
                </a:solidFill>
              </a:rPr>
              <a:t>ST</a:t>
            </a:r>
            <a:r>
              <a:rPr lang="en-US" sz="7200" b="1" dirty="0">
                <a:solidFill>
                  <a:schemeClr val="bg1"/>
                </a:solidFill>
              </a:rPr>
              <a:t> YEAR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027351"/>
              </p:ext>
            </p:extLst>
          </p:nvPr>
        </p:nvGraphicFramePr>
        <p:xfrm>
          <a:off x="0" y="1322070"/>
          <a:ext cx="12192001" cy="53437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51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9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8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85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87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103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Vote Head</a:t>
                      </a:r>
                      <a:endParaRPr lang="en-US" sz="2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Term 1:</a:t>
                      </a:r>
                      <a:endParaRPr lang="en-US" sz="2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Term II:</a:t>
                      </a:r>
                      <a:endParaRPr lang="en-US" sz="2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Term III:</a:t>
                      </a:r>
                      <a:endParaRPr lang="en-US" sz="2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Total:</a:t>
                      </a:r>
                      <a:endParaRPr lang="en-US" sz="2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8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Admission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500.00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-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-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8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Tuition fee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10,000.00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10,000.00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10,000.00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30,000.00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8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Caution money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-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-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8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Development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1,800.00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8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Examination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1,500.00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8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Computer fee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1,500.00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38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Activity fee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900.00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8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Medical fee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200.00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38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Tools replacement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900.00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38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Training material fee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3,000.00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3,000.00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3,000.00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9,000.00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38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Total 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16,400.00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15,400.00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15,400.00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47,200.00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wedge/>
      </p:transition>
    </mc:Choice>
    <mc:Fallback xmlns="">
      <p:transition spd="slow"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0" y="26504"/>
            <a:ext cx="12192000" cy="70236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NITA GRADE TEST III FEES STRUCTURE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42274"/>
              </p:ext>
            </p:extLst>
          </p:nvPr>
        </p:nvGraphicFramePr>
        <p:xfrm>
          <a:off x="0" y="728870"/>
          <a:ext cx="12192000" cy="61026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07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2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79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90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09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VOTE HEAD: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TERM I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TERM II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TERM III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TOTAL: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9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Admission fee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500.00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-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-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500.00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9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Tuition fees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7,500.00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7,500.00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7,500.00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22,500.00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9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Caution money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500.00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-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-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500.00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9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Development 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600.00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600.00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600.00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1,800.00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9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Computer fees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500.00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500.00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500.00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1,500.00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09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Activity fee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900.00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09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Medical fee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600.00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09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Tools replacement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900.00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09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Training material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2,000.00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2,000.00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2,000.00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6,000.00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932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Total 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12,400.00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11,400.00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11,400.00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35,200.00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746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AAD1E-78AF-C19D-4B53-A2077E782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724" y="1946787"/>
            <a:ext cx="11715990" cy="475436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5100" dirty="0">
                <a:solidFill>
                  <a:schemeClr val="accent6">
                    <a:lumMod val="50000"/>
                  </a:schemeClr>
                </a:solidFill>
                <a:latin typeface="Arial Rounded MT Bold" panose="020F0704030504030204" pitchFamily="34" charset="0"/>
              </a:rPr>
              <a:t>WE ALSO OFFER GOBLUE  COURSES AND MARINE RELATED TRAINING ON:</a:t>
            </a:r>
          </a:p>
          <a:p>
            <a:r>
              <a:rPr lang="en-US" sz="5100" dirty="0"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MARITIME TOURISM AND HOSPITALITY</a:t>
            </a:r>
          </a:p>
          <a:p>
            <a:r>
              <a:rPr lang="en-US" sz="5100" dirty="0"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MARITIME TRANSPORT AND LOGISTICS</a:t>
            </a:r>
          </a:p>
          <a:p>
            <a:r>
              <a:rPr lang="en-US" sz="5100" dirty="0"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MARITIME SECURITY</a:t>
            </a:r>
          </a:p>
          <a:p>
            <a:r>
              <a:rPr lang="en-US" sz="5100" dirty="0"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REFRIGERATION AND AIRCONDITIONING</a:t>
            </a:r>
          </a:p>
          <a:p>
            <a:r>
              <a:rPr lang="en-US" sz="5100" dirty="0"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ELECTRICAL INSTALLATION</a:t>
            </a:r>
          </a:p>
          <a:p>
            <a:r>
              <a:rPr lang="en-US" sz="5100" dirty="0"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PLUMBING AND PIPE FITTING</a:t>
            </a:r>
            <a:endParaRPr lang="en-KE" dirty="0">
              <a:solidFill>
                <a:sysClr val="windowText" lastClr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16E073-43E3-5574-6662-4EA37F37677A}"/>
              </a:ext>
            </a:extLst>
          </p:cNvPr>
          <p:cNvSpPr/>
          <p:nvPr/>
        </p:nvSpPr>
        <p:spPr>
          <a:xfrm>
            <a:off x="588440" y="-152864"/>
            <a:ext cx="10283686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0" cap="none" spc="0" dirty="0">
                <a:ln w="0">
                  <a:solidFill>
                    <a:schemeClr val="bg1"/>
                  </a:solidFill>
                </a:ln>
                <a:solidFill>
                  <a:srgbClr val="00B0F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6350" stA="53000" endA="300" endPos="35500" dir="5400000" sy="-90000" algn="bl" rotWithShape="0"/>
                </a:effectLst>
              </a:rPr>
              <a:t>GOBLUE</a:t>
            </a:r>
            <a:endParaRPr lang="en-KE" sz="13800" b="0" cap="none" spc="0" dirty="0">
              <a:ln w="0">
                <a:solidFill>
                  <a:schemeClr val="bg1"/>
                </a:solidFill>
              </a:ln>
              <a:solidFill>
                <a:srgbClr val="00B0F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6379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FF508E6-44FA-9F62-7EF5-A9601B079C36}"/>
              </a:ext>
            </a:extLst>
          </p:cNvPr>
          <p:cNvGrpSpPr/>
          <p:nvPr/>
        </p:nvGrpSpPr>
        <p:grpSpPr>
          <a:xfrm>
            <a:off x="-130629" y="-130629"/>
            <a:ext cx="12255640" cy="6988629"/>
            <a:chOff x="-130629" y="-130629"/>
            <a:chExt cx="12255640" cy="698862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26C2A13-DA5C-BE56-EC56-9D3A81E06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89" y="0"/>
              <a:ext cx="12058022" cy="6858000"/>
            </a:xfrm>
            <a:prstGeom prst="rect">
              <a:avLst/>
            </a:prstGeom>
          </p:spPr>
        </p:pic>
        <p:sp>
          <p:nvSpPr>
            <p:cNvPr id="5" name="Star: 32 Points 4">
              <a:extLst>
                <a:ext uri="{FF2B5EF4-FFF2-40B4-BE49-F238E27FC236}">
                  <a16:creationId xmlns:a16="http://schemas.microsoft.com/office/drawing/2014/main" id="{0160A80D-0757-6154-AA8A-1B71787E558A}"/>
                </a:ext>
              </a:extLst>
            </p:cNvPr>
            <p:cNvSpPr/>
            <p:nvPr/>
          </p:nvSpPr>
          <p:spPr>
            <a:xfrm>
              <a:off x="-130629" y="-130629"/>
              <a:ext cx="5142016" cy="2054431"/>
            </a:xfrm>
            <a:prstGeom prst="star32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accent6">
                      <a:lumMod val="50000"/>
                    </a:schemeClr>
                  </a:solidFill>
                  <a:latin typeface="Bauhaus 93" panose="04030905020B02020C02" pitchFamily="82" charset="0"/>
                </a:rPr>
                <a:t>WE ARE NOW OFFERING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26270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3 0.001 0.042 0.009 0.052 0.021 L 0.075 0.049 C 0.08 0.055 0.088 0.058 0.098 0.058 C 0.112 0.058 0.124 0.05 0.125 0.038 C 0.124 0.028 0.112 0.019 0.098 0.019 C 0.088 0.019 0.08 0.023 0.075 0.028 L 0.052 0.056 C 0.042 0.068 0.023 0.076 0 0.077 C -0.023 0.076 -0.042 0.068 -0.052 0.056 L -0.075 0.028 C -0.08 0.023 -0.088 0.019 -0.098 0.019 C -0.112 0.019 -0.124 0.028 -0.125 0.038 C -0.124 0.05 -0.112 0.058 -0.098 0.058 C -0.088 0.058 -0.08 0.055 -0.075 0.049 L -0.052 0.021 C -0.042 0.009 -0.023 0.001 0 0 Z" pathEditMode="relative" ptsTypes="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4" t="15054" r="15776" b="15100"/>
          <a:stretch>
            <a:fillRect/>
          </a:stretch>
        </p:blipFill>
        <p:spPr bwMode="auto">
          <a:xfrm>
            <a:off x="876935" y="2616200"/>
            <a:ext cx="1419225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55" y="984885"/>
            <a:ext cx="1529715" cy="1465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2" t="8026" r="12120" b="17122"/>
          <a:stretch>
            <a:fillRect/>
          </a:stretch>
        </p:blipFill>
        <p:spPr bwMode="auto">
          <a:xfrm>
            <a:off x="758825" y="4032885"/>
            <a:ext cx="1537335" cy="121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335280" y="46030"/>
            <a:ext cx="1152144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ahnschrift SemiCondensed" panose="020B0502040204020203" pitchFamily="34" charset="0"/>
              </a:rPr>
              <a:t>For more info:-</a:t>
            </a: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7160" y="1305442"/>
            <a:ext cx="8711336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ahnschrift SemiLight SemiCondensed" panose="020B0502040204020203" pitchFamily="34" charset="0"/>
              </a:rPr>
              <a:t>WHATSAPP US ON - 0724 356 672 </a:t>
            </a:r>
            <a:endParaRPr lang="en-US" altLang="en-US" sz="3600" b="1" dirty="0">
              <a:solidFill>
                <a:srgbClr val="000000"/>
              </a:solidFill>
              <a:latin typeface="Bahnschrift SemiLight SemiCondensed" panose="020B0502040204020203" pitchFamily="34" charset="0"/>
            </a:endParaRPr>
          </a:p>
          <a:p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ahnschrift SemiLight SemiCondensed" panose="020B0502040204020203" pitchFamily="34" charset="0"/>
              </a:rPr>
              <a:t>                                  - 0722 266 321</a:t>
            </a:r>
            <a:endParaRPr lang="en-US" sz="2400" dirty="0">
              <a:latin typeface="Bahnschrift SemiLight SemiCondensed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96355" y="2690663"/>
            <a:ext cx="85029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ahnschrift SemiLight SemiCondensed" panose="020B0502040204020203" pitchFamily="34" charset="0"/>
              </a:rPr>
              <a:t>Kisauni Polytechnic</a:t>
            </a:r>
            <a:endParaRPr lang="en-US" sz="6000" dirty="0">
              <a:latin typeface="Bahnschrift SemiLight SemiCondensed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96163" y="4287180"/>
            <a:ext cx="80045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ahnschrift SemiLight SemiCondensed" panose="020B0502040204020203" pitchFamily="34" charset="0"/>
              </a:rPr>
              <a:t>kisaunipolytechnic@ymail.com</a:t>
            </a:r>
            <a:endParaRPr lang="en-US" sz="4000" dirty="0">
              <a:latin typeface="Bahnschrift SemiLight SemiCondensed" panose="020B0502040204020203" pitchFamily="34" charset="0"/>
            </a:endParaRPr>
          </a:p>
        </p:txBody>
      </p:sp>
      <p:pic>
        <p:nvPicPr>
          <p:cNvPr id="2" name="Picture 1" descr="Website-Icon-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" y="5249545"/>
            <a:ext cx="1522730" cy="1522730"/>
          </a:xfrm>
          <a:prstGeom prst="rect">
            <a:avLst/>
          </a:prstGeom>
        </p:spPr>
      </p:pic>
      <p:sp>
        <p:nvSpPr>
          <p:cNvPr id="3" name="TextBox 17"/>
          <p:cNvSpPr txBox="1"/>
          <p:nvPr/>
        </p:nvSpPr>
        <p:spPr>
          <a:xfrm>
            <a:off x="2350773" y="5469550"/>
            <a:ext cx="8004517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ahnschrift SemiLight SemiCondensed" panose="020B0502040204020203" pitchFamily="34" charset="0"/>
              </a:rPr>
              <a:t>visit us on our website: www.kisaunipolytechnic.co.ke</a:t>
            </a:r>
            <a:endParaRPr lang="en-US" sz="4000" dirty="0">
              <a:latin typeface="Bahnschrift SemiLight SemiCondensed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41000">
              <a:srgbClr val="00B0F0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382" y="265471"/>
            <a:ext cx="11479236" cy="6474542"/>
          </a:xfrm>
        </p:spPr>
        <p:txBody>
          <a:bodyPr>
            <a:noAutofit/>
          </a:bodyPr>
          <a:lstStyle/>
          <a:p>
            <a:pPr algn="ctr"/>
            <a:r>
              <a:rPr lang="en-US" sz="13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THANK YOU</a:t>
            </a:r>
            <a:br>
              <a:rPr lang="en-US" sz="1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</a:br>
            <a:r>
              <a:rPr lang="en-US" sz="13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FOR </a:t>
            </a:r>
            <a:br>
              <a:rPr lang="en-US" sz="13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</a:br>
            <a:r>
              <a:rPr lang="en-US" sz="138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YOUR TIME!!!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286</TotalTime>
  <Words>911</Words>
  <Application>Microsoft Office PowerPoint</Application>
  <PresentationFormat>Widescreen</PresentationFormat>
  <Paragraphs>312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40" baseType="lpstr">
      <vt:lpstr>Arial</vt:lpstr>
      <vt:lpstr>Arial Black</vt:lpstr>
      <vt:lpstr>Arial Rounded MT Bold</vt:lpstr>
      <vt:lpstr>Bahnschrift</vt:lpstr>
      <vt:lpstr>Bahnschrift SemiBold SemiConden</vt:lpstr>
      <vt:lpstr>Bahnschrift SemiCondensed</vt:lpstr>
      <vt:lpstr>Bahnschrift SemiLight SemiCondensed</vt:lpstr>
      <vt:lpstr>Bauhaus 93</vt:lpstr>
      <vt:lpstr>Calibri</vt:lpstr>
      <vt:lpstr>Century Gothic</vt:lpstr>
      <vt:lpstr>Corbel</vt:lpstr>
      <vt:lpstr>Curlz MT</vt:lpstr>
      <vt:lpstr>Jokerman</vt:lpstr>
      <vt:lpstr>Palatino Linotype</vt:lpstr>
      <vt:lpstr>Rockwell Extra Bold</vt:lpstr>
      <vt:lpstr>Symbol</vt:lpstr>
      <vt:lpstr>Times New Roman</vt:lpstr>
      <vt:lpstr>Wingdings</vt:lpstr>
      <vt:lpstr>Banded</vt:lpstr>
      <vt:lpstr>OFFERS THE FOLLOWING F  </vt:lpstr>
      <vt:lpstr>TECHNICAL COURSES</vt:lpstr>
      <vt:lpstr>BUSINESS AND SOCIAL STUDIES COURSES</vt:lpstr>
      <vt:lpstr>THE INSTITUTION OFFERS ITS EXAMS THROUGH THE FOLLOWING EXAMINATION BODIES:-</vt:lpstr>
      <vt:lpstr>ELECTRICAL ENGINEERING DEPARTMENT</vt:lpstr>
      <vt:lpstr>MECHANICAL ENGINEERING DEPARTMENT</vt:lpstr>
      <vt:lpstr>BUILDING TECHNOLOGY (MASONRY)</vt:lpstr>
      <vt:lpstr>FOOD AND BEVERAGE PRODUCTION AND SERVICE</vt:lpstr>
      <vt:lpstr>INFORMATION &amp; COMMUNICATION TECHNOLOGY</vt:lpstr>
      <vt:lpstr>HAIR DRESSING AND BEAUTY THERAPY</vt:lpstr>
      <vt:lpstr>CARPENTRY AND JOINERY</vt:lpstr>
      <vt:lpstr>PLUMBING AND PIPE FITTING COURSE</vt:lpstr>
      <vt:lpstr>TAILORING AND DRESSMAKING FASHION AND DESIGN</vt:lpstr>
      <vt:lpstr>PAINTING &amp; SIGN WRITING 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 YOUR TIME!!!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KISAUNI VOCATIONAL TRAINING CENTRE</dc:title>
  <dc:creator>Ambrose Mwachibua</dc:creator>
  <cp:lastModifiedBy>kisauni</cp:lastModifiedBy>
  <cp:revision>56</cp:revision>
  <dcterms:created xsi:type="dcterms:W3CDTF">2021-04-29T07:56:00Z</dcterms:created>
  <dcterms:modified xsi:type="dcterms:W3CDTF">2024-04-26T06:58:22Z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DF771288E0B244F98CA279BFFD149496</vt:lpwstr>
  </property>
  <property fmtid="{D5CDD505-2E9C-101B-9397-08002B2CF9AE}" pid="3" name="KSOProductBuildVer">
    <vt:lpwstr>1033-11.2.0.10463</vt:lpwstr>
  </property>
</Properties>
</file>